
<file path=[Content_Types].xml><?xml version="1.0" encoding="utf-8"?>
<Types xmlns="http://schemas.openxmlformats.org/package/2006/content-types">
  <Default Extension="docx" ContentType="application/vnd.openxmlformats-officedocument.wordprocessingml.documen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8"/>
  </p:notesMasterIdLst>
  <p:sldIdLst>
    <p:sldId id="256" r:id="rId2"/>
    <p:sldId id="270" r:id="rId3"/>
    <p:sldId id="257" r:id="rId4"/>
    <p:sldId id="293" r:id="rId5"/>
    <p:sldId id="277" r:id="rId6"/>
    <p:sldId id="298" r:id="rId7"/>
    <p:sldId id="288" r:id="rId8"/>
    <p:sldId id="289" r:id="rId9"/>
    <p:sldId id="290" r:id="rId10"/>
    <p:sldId id="291" r:id="rId11"/>
    <p:sldId id="282" r:id="rId12"/>
    <p:sldId id="272" r:id="rId13"/>
    <p:sldId id="264" r:id="rId14"/>
    <p:sldId id="284" r:id="rId15"/>
    <p:sldId id="285" r:id="rId16"/>
    <p:sldId id="295" r:id="rId17"/>
    <p:sldId id="302" r:id="rId18"/>
    <p:sldId id="296" r:id="rId19"/>
    <p:sldId id="299" r:id="rId20"/>
    <p:sldId id="294" r:id="rId21"/>
    <p:sldId id="286" r:id="rId22"/>
    <p:sldId id="287" r:id="rId23"/>
    <p:sldId id="271" r:id="rId24"/>
    <p:sldId id="273" r:id="rId25"/>
    <p:sldId id="300" r:id="rId26"/>
    <p:sldId id="301" r:id="rId27"/>
    <p:sldId id="274" r:id="rId28"/>
    <p:sldId id="266" r:id="rId29"/>
    <p:sldId id="275" r:id="rId30"/>
    <p:sldId id="283" r:id="rId31"/>
    <p:sldId id="265" r:id="rId32"/>
    <p:sldId id="303" r:id="rId33"/>
    <p:sldId id="304" r:id="rId34"/>
    <p:sldId id="305" r:id="rId35"/>
    <p:sldId id="269"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5DA"/>
    <a:srgbClr val="FAFAFA"/>
    <a:srgbClr val="A2B9DF"/>
    <a:srgbClr val="283044"/>
    <a:srgbClr val="F2F2F2"/>
    <a:srgbClr val="EDEDED"/>
    <a:srgbClr val="00086A"/>
    <a:srgbClr val="F7F6F6"/>
    <a:srgbClr val="86A0D1"/>
    <a:srgbClr val="F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6C7B8-0CE8-5592-1F0B-13814D805CF5}" v="406" dt="2024-07-12T08:48:45.049"/>
    <p1510:client id="{625041B4-9785-A28B-43B4-4A9BF0B1871C}" v="114" dt="2024-07-11T08:33:19.014"/>
    <p1510:client id="{803B8255-71B5-C20D-E7ED-7CA864D9D17D}" v="802" dt="2024-07-11T08:22:57.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1"/>
    <p:restoredTop sz="94689"/>
  </p:normalViewPr>
  <p:slideViewPr>
    <p:cSldViewPr snapToGrid="0">
      <p:cViewPr varScale="1">
        <p:scale>
          <a:sx n="146" d="100"/>
          <a:sy n="146" d="100"/>
        </p:scale>
        <p:origin x="1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05DC1-CDAE-8C4D-BBB7-AC1F5A8E8890}" type="slidenum">
              <a:rPr lang="en-US" smtClean="0"/>
              <a:t>18</a:t>
            </a:fld>
            <a:endParaRPr lang="en-US"/>
          </a:p>
        </p:txBody>
      </p:sp>
    </p:spTree>
    <p:extLst>
      <p:ext uri="{BB962C8B-B14F-4D97-AF65-F5344CB8AC3E}">
        <p14:creationId xmlns:p14="http://schemas.microsoft.com/office/powerpoint/2010/main" val="352342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C05DC1-CDAE-8C4D-BBB7-AC1F5A8E8890}" type="slidenum">
              <a:rPr lang="en-US" smtClean="0"/>
              <a:t>19</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31</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32</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33</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34</a:t>
            </a:fld>
            <a:endParaRPr lang="en-US"/>
          </a:p>
        </p:txBody>
      </p:sp>
    </p:spTree>
    <p:extLst>
      <p:ext uri="{BB962C8B-B14F-4D97-AF65-F5344CB8AC3E}">
        <p14:creationId xmlns:p14="http://schemas.microsoft.com/office/powerpoint/2010/main" val="693326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7/12/2024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7/12/2024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7/12/2024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7/12/2024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7/12/2024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7/12/2024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7/12/2024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7/12/2024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7/12/2024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7/12/2024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7/12/2024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7/12/2024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AS91903 – USE COMPLEX TECHNIQUES TO DEVELOP A DIGITAL MEDIA OUTCOME</a:t>
            </a:r>
            <a:endParaRPr lang="en-NZ"/>
          </a:p>
        </p:txBody>
      </p:sp>
      <p:graphicFrame>
        <p:nvGraphicFramePr>
          <p:cNvPr id="5" name="Table 4"/>
          <p:cNvGraphicFramePr>
            <a:graphicFrameLocks noGrp="1"/>
          </p:cNvGraphicFramePr>
          <p:nvPr>
            <p:extLst>
              <p:ext uri="{D42A27DB-BD31-4B8C-83A1-F6EECF244321}">
                <p14:modId xmlns:p14="http://schemas.microsoft.com/office/powerpoint/2010/main" val="1692256375"/>
              </p:ext>
            </p:extLst>
          </p:nvPr>
        </p:nvGraphicFramePr>
        <p:xfrm>
          <a:off x="1807640" y="4436872"/>
          <a:ext cx="8578735" cy="1446414"/>
        </p:xfrm>
        <a:graphic>
          <a:graphicData uri="http://schemas.openxmlformats.org/drawingml/2006/table">
            <a:tbl>
              <a:tblPr>
                <a:tableStyleId>{5C22544A-7EE6-4342-B048-85BDC9FD1C3A}</a:tableStyleId>
              </a:tblPr>
              <a:tblGrid>
                <a:gridCol w="2772023">
                  <a:extLst>
                    <a:ext uri="{9D8B030D-6E8A-4147-A177-3AD203B41FA5}">
                      <a16:colId xmlns:a16="http://schemas.microsoft.com/office/drawing/2014/main" val="568261166"/>
                    </a:ext>
                  </a:extLst>
                </a:gridCol>
                <a:gridCol w="2771173">
                  <a:extLst>
                    <a:ext uri="{9D8B030D-6E8A-4147-A177-3AD203B41FA5}">
                      <a16:colId xmlns:a16="http://schemas.microsoft.com/office/drawing/2014/main" val="3124268228"/>
                    </a:ext>
                  </a:extLst>
                </a:gridCol>
                <a:gridCol w="3035539">
                  <a:extLst>
                    <a:ext uri="{9D8B030D-6E8A-4147-A177-3AD203B41FA5}">
                      <a16:colId xmlns:a16="http://schemas.microsoft.com/office/drawing/2014/main" val="722409432"/>
                    </a:ext>
                  </a:extLst>
                </a:gridCol>
              </a:tblGrid>
              <a:tr h="361603">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Excellence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145675530"/>
                  </a:ext>
                </a:extLst>
              </a:tr>
              <a:tr h="1084811">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an informed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 refined digital media outcome.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185173311"/>
                  </a:ext>
                </a:extLst>
              </a:tr>
            </a:tbl>
          </a:graphicData>
        </a:graphic>
      </p:graphicFrame>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SUSTAINABILITY &amp; FUTURE PROOFING</a:t>
            </a:r>
            <a:endParaRPr lang="en-US" sz="3000" dirty="0"/>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800" b="1" dirty="0"/>
              <a:t>Sustainability</a:t>
            </a:r>
            <a:endParaRPr lang="en-US" b="1" dirty="0"/>
          </a:p>
          <a:p>
            <a:pPr marL="0" indent="0" algn="just">
              <a:buNone/>
            </a:pPr>
            <a:r>
              <a:rPr lang="en-NZ" sz="1800" dirty="0"/>
              <a:t>Code optimisation</a:t>
            </a:r>
          </a:p>
          <a:p>
            <a:pPr marL="0" indent="0" algn="just">
              <a:buNone/>
            </a:pPr>
            <a:r>
              <a:rPr lang="en-NZ" sz="1800" dirty="0"/>
              <a:t>Reusable bottles feature</a:t>
            </a:r>
          </a:p>
          <a:p>
            <a:pPr marL="0" indent="0" algn="just">
              <a:buNone/>
            </a:pPr>
            <a:r>
              <a:rPr lang="en-NZ" sz="1800" dirty="0"/>
              <a:t>Possible digital stamp card?</a:t>
            </a:r>
          </a:p>
          <a:p>
            <a:pPr marL="0" indent="0" algn="just">
              <a:buNone/>
            </a:pPr>
            <a:endParaRPr lang="en-NZ" sz="1800" dirty="0"/>
          </a:p>
          <a:p>
            <a:pPr marL="0" indent="0" algn="just">
              <a:buNone/>
            </a:pPr>
            <a:r>
              <a:rPr lang="en-NZ" sz="1800" b="1" dirty="0"/>
              <a:t>Future Proofing</a:t>
            </a:r>
          </a:p>
          <a:p>
            <a:pPr marL="0" indent="0" algn="just">
              <a:buNone/>
            </a:pPr>
            <a:r>
              <a:rPr lang="en-NZ" sz="1800" dirty="0"/>
              <a:t>Code Optimisation (clean, comments, updatable)</a:t>
            </a:r>
          </a:p>
          <a:p>
            <a:pPr marL="0" indent="0" algn="just">
              <a:buNone/>
            </a:pPr>
            <a:r>
              <a:rPr lang="en-NZ" sz="1800" dirty="0"/>
              <a:t>Responsive design</a:t>
            </a:r>
          </a:p>
          <a:p>
            <a:pPr marL="0" indent="0" algn="just">
              <a:buNone/>
            </a:pPr>
            <a:r>
              <a:rPr lang="en-NZ" sz="1800" dirty="0"/>
              <a:t>Feedback page for iterative improvement onwards</a:t>
            </a:r>
          </a:p>
          <a:p>
            <a:pPr marL="0" indent="0" algn="just">
              <a:buNone/>
            </a:pPr>
            <a:r>
              <a:rPr lang="en-NZ" sz="1800" dirty="0"/>
              <a:t>File and data backups to prevent data loss (GitHub)</a:t>
            </a:r>
          </a:p>
          <a:p>
            <a:pPr marL="0" indent="0" algn="just">
              <a:buNone/>
            </a:pPr>
            <a:endParaRPr lang="en-NZ" sz="1800" dirty="0"/>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03</a:t>
            </a:r>
            <a:endParaRPr lang="en-US" sz="1200" b="0" dirty="0">
              <a:latin typeface="Consolas" panose="020B0609020204030204" pitchFamily="49" charset="0"/>
              <a:cs typeface="Consolas" panose="020B0609020204030204" pitchFamily="49" charset="0"/>
            </a:endParaRPr>
          </a:p>
        </p:txBody>
      </p:sp>
      <p:pic>
        <p:nvPicPr>
          <p:cNvPr id="6" name="Picture 5" descr="A white background with black text&#10;&#10;Description automatically generated">
            <a:extLst>
              <a:ext uri="{FF2B5EF4-FFF2-40B4-BE49-F238E27FC236}">
                <a16:creationId xmlns:a16="http://schemas.microsoft.com/office/drawing/2014/main" id="{91D933D3-516F-9F3C-CD26-E5335A96B601}"/>
              </a:ext>
            </a:extLst>
          </p:cNvPr>
          <p:cNvPicPr>
            <a:picLocks noChangeAspect="1"/>
          </p:cNvPicPr>
          <p:nvPr/>
        </p:nvPicPr>
        <p:blipFill>
          <a:blip r:embed="rId2"/>
          <a:stretch>
            <a:fillRect/>
          </a:stretch>
        </p:blipFill>
        <p:spPr>
          <a:xfrm>
            <a:off x="10762047" y="3582984"/>
            <a:ext cx="1930988" cy="858572"/>
          </a:xfrm>
          <a:prstGeom prst="rect">
            <a:avLst/>
          </a:prstGeom>
        </p:spPr>
      </p:pic>
    </p:spTree>
    <p:extLst>
      <p:ext uri="{BB962C8B-B14F-4D97-AF65-F5344CB8AC3E}">
        <p14:creationId xmlns:p14="http://schemas.microsoft.com/office/powerpoint/2010/main" val="144237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a:lstStyle/>
          <a:p>
            <a:r>
              <a:rPr lang="en-NZ"/>
              <a:t>Describe the most relevant HCI rules</a:t>
            </a:r>
          </a:p>
          <a:p>
            <a:endParaRPr lang="en-NZ"/>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a:normAutofit lnSpcReduction="10000"/>
          </a:bodyPr>
          <a:lstStyle/>
          <a:p>
            <a:pPr marL="0" indent="0" algn="just">
              <a:buNone/>
            </a:pPr>
            <a:r>
              <a:rPr lang="en-NZ" sz="2000" dirty="0"/>
              <a:t>Summarise the most relevant usability rules and how they apply to your project (duplicate slide)</a:t>
            </a:r>
          </a:p>
          <a:p>
            <a:pPr marL="0" indent="0" algn="just">
              <a:buNone/>
            </a:pPr>
            <a:endParaRPr lang="en-NZ" dirty="0"/>
          </a:p>
          <a:p>
            <a:pPr marL="0" indent="0" algn="just">
              <a:buNone/>
            </a:pPr>
            <a:r>
              <a:rPr lang="en-NZ" dirty="0"/>
              <a:t>- Visibility of System Status</a:t>
            </a:r>
            <a:endParaRPr lang="en-NZ" sz="2000" dirty="0"/>
          </a:p>
          <a:p>
            <a:pPr algn="just">
              <a:buFontTx/>
              <a:buChar char="-"/>
            </a:pPr>
            <a:r>
              <a:rPr lang="en-NZ" sz="2000" dirty="0"/>
              <a:t>Match Between </a:t>
            </a:r>
            <a:r>
              <a:rPr lang="en-NZ" dirty="0"/>
              <a:t>S</a:t>
            </a:r>
            <a:r>
              <a:rPr lang="en-NZ" sz="2000" dirty="0"/>
              <a:t>ystem &amp; Real </a:t>
            </a:r>
            <a:r>
              <a:rPr lang="en-NZ" dirty="0"/>
              <a:t>W</a:t>
            </a:r>
            <a:r>
              <a:rPr lang="en-NZ" sz="2000" dirty="0"/>
              <a:t>orld</a:t>
            </a:r>
          </a:p>
          <a:p>
            <a:pPr algn="just">
              <a:buFontTx/>
              <a:buChar char="-"/>
            </a:pPr>
            <a:r>
              <a:rPr lang="en-NZ" sz="2000" dirty="0"/>
              <a:t>User control </a:t>
            </a:r>
            <a:r>
              <a:rPr lang="en-NZ" dirty="0"/>
              <a:t>&amp; </a:t>
            </a:r>
            <a:r>
              <a:rPr lang="en-NZ" sz="2000" dirty="0"/>
              <a:t>Freedom</a:t>
            </a:r>
          </a:p>
          <a:p>
            <a:pPr algn="just">
              <a:buFontTx/>
              <a:buChar char="-"/>
            </a:pPr>
            <a:r>
              <a:rPr lang="en-NZ" dirty="0"/>
              <a:t>Error Prevention</a:t>
            </a:r>
          </a:p>
          <a:p>
            <a:pPr algn="just">
              <a:buFontTx/>
              <a:buChar char="-"/>
            </a:pPr>
            <a:r>
              <a:rPr lang="en-NZ" sz="2000" dirty="0"/>
              <a:t>Fle</a:t>
            </a:r>
            <a:r>
              <a:rPr lang="en-NZ" dirty="0"/>
              <a:t>xibility &amp; Efficiency of Use</a:t>
            </a:r>
          </a:p>
          <a:p>
            <a:pPr algn="just">
              <a:buFontTx/>
              <a:buChar char="-"/>
            </a:pPr>
            <a:r>
              <a:rPr lang="en-NZ" sz="2000" dirty="0"/>
              <a:t>Aesthetic &amp; Minimalist Design</a:t>
            </a:r>
          </a:p>
          <a:p>
            <a:pPr algn="just">
              <a:buFontTx/>
              <a:buChar char="-"/>
            </a:pPr>
            <a:r>
              <a:rPr lang="en-NZ" dirty="0"/>
              <a:t>Error Recovery</a:t>
            </a:r>
            <a:endParaRPr lang="en-NZ" sz="2000" dirty="0"/>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These could include:</a:t>
            </a:r>
          </a:p>
          <a:p>
            <a:pPr marL="0" indent="0">
              <a:buNone/>
            </a:pPr>
            <a:r>
              <a:rPr lang="en-NZ" sz="1800"/>
              <a:t>Coding conventions – HTML, CSS (validated)</a:t>
            </a:r>
          </a:p>
          <a:p>
            <a:pPr marL="0" indent="0">
              <a:buNone/>
            </a:pPr>
            <a:r>
              <a:rPr lang="en-NZ" sz="1800"/>
              <a:t>Coding conventions – Python (PEP8)</a:t>
            </a:r>
          </a:p>
          <a:p>
            <a:pPr marL="0" indent="0">
              <a:buNone/>
            </a:pPr>
            <a:r>
              <a:rPr lang="en-NZ" sz="1800"/>
              <a:t>File Naming  and file management</a:t>
            </a:r>
          </a:p>
          <a:p>
            <a:pPr marL="0" indent="0">
              <a:buNone/>
            </a:pPr>
            <a:r>
              <a:rPr lang="en-NZ" sz="1800"/>
              <a:t>Web design conventions</a:t>
            </a:r>
          </a:p>
          <a:p>
            <a:pPr marL="0" indent="0">
              <a:buNone/>
            </a:pPr>
            <a:r>
              <a:rPr lang="en-US" sz="1800"/>
              <a:t>C</a:t>
            </a:r>
            <a:r>
              <a:rPr lang="en-NZ" sz="1800" err="1"/>
              <a:t>ommenting</a:t>
            </a:r>
            <a:endParaRPr lang="en-NZ" sz="1800"/>
          </a:p>
          <a:p>
            <a:pPr marL="0" indent="0">
              <a:buNone/>
            </a:pPr>
            <a:r>
              <a:rPr lang="en-NZ" sz="1800"/>
              <a:t>Usability Heuristics</a:t>
            </a:r>
          </a:p>
          <a:p>
            <a:pPr marL="0" indent="0">
              <a:buNone/>
            </a:pPr>
            <a:r>
              <a:rPr lang="en-NZ" sz="1800"/>
              <a:t>Visual Hierarchy</a:t>
            </a:r>
          </a:p>
          <a:p>
            <a:pPr marL="0" indent="0">
              <a:buNone/>
            </a:pPr>
            <a:endParaRPr lang="en-NZ"/>
          </a:p>
        </p:txBody>
      </p:sp>
    </p:spTree>
    <p:extLst>
      <p:ext uri="{BB962C8B-B14F-4D97-AF65-F5344CB8AC3E}">
        <p14:creationId xmlns:p14="http://schemas.microsoft.com/office/powerpoint/2010/main" val="89542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a:lstStyle/>
          <a:p>
            <a:pPr marL="0" indent="0" algn="just">
              <a:buNone/>
            </a:pPr>
            <a:r>
              <a:rPr lang="en-NZ" sz="2000"/>
              <a:t>Discuss how you plan to apply relevant conventions to improve the quality of your outcome.</a:t>
            </a:r>
          </a:p>
        </p:txBody>
      </p:sp>
    </p:spTree>
    <p:extLst>
      <p:ext uri="{BB962C8B-B14F-4D97-AF65-F5344CB8AC3E}">
        <p14:creationId xmlns:p14="http://schemas.microsoft.com/office/powerpoint/2010/main" val="42596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SANCTA MARIA COLLEGE</a:t>
            </a:r>
          </a:p>
          <a:p>
            <a:pPr algn="r"/>
            <a:r>
              <a:rPr lang="en-NZ" sz="1200" b="0" dirty="0">
                <a:latin typeface="Consolas"/>
                <a:cs typeface="Consolas" panose="020B0609020204030204" pitchFamily="49" charset="0"/>
              </a:rPr>
              <a:t>COMPASS CAFÉ : </a:t>
            </a:r>
            <a:r>
              <a:rPr lang="en-NZ" sz="1200" dirty="0">
                <a:latin typeface="Consolas"/>
                <a:cs typeface="Consolas" panose="020B0609020204030204" pitchFamily="49" charset="0"/>
              </a:rPr>
              <a:t>CONCEPT</a:t>
            </a:r>
            <a:endParaRPr lang="en-NZ" sz="1200" b="0" dirty="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6895187" y="3475608"/>
            <a:ext cx="2868932" cy="2668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dirty="0"/>
              <a:t>LOGO DESIGN</a:t>
            </a:r>
            <a:endParaRPr lang="en-US" sz="3000" dirty="0"/>
          </a:p>
        </p:txBody>
      </p:sp>
      <p:pic>
        <p:nvPicPr>
          <p:cNvPr id="11" name="Graphic 10">
            <a:extLst>
              <a:ext uri="{FF2B5EF4-FFF2-40B4-BE49-F238E27FC236}">
                <a16:creationId xmlns:a16="http://schemas.microsoft.com/office/drawing/2014/main" id="{28556D8A-88EE-560D-92F4-109AD921D3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1850" y="1678325"/>
            <a:ext cx="5536069" cy="1639766"/>
          </a:xfrm>
          <a:prstGeom prst="rect">
            <a:avLst/>
          </a:prstGeom>
        </p:spPr>
      </p:pic>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27882" y="3473117"/>
            <a:ext cx="2719543" cy="2659385"/>
          </a:xfrm>
          <a:prstGeom prst="rect">
            <a:avLst/>
          </a:prstGeom>
        </p:spPr>
      </p:pic>
    </p:spTree>
    <p:extLst>
      <p:ext uri="{BB962C8B-B14F-4D97-AF65-F5344CB8AC3E}">
        <p14:creationId xmlns:p14="http://schemas.microsoft.com/office/powerpoint/2010/main" val="2068048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panose="020B0609020204030204" pitchFamily="49" charset="0"/>
                <a:cs typeface="Consolas" panose="020B0609020204030204" pitchFamily="49" charset="0"/>
              </a:rPr>
              <a:t>GENERAL : </a:t>
            </a:r>
            <a:r>
              <a:rPr lang="en-NZ" sz="1200" dirty="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dirty="0"/>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470430"/>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a:cs typeface="Consolas" panose="020B0609020204030204" pitchFamily="49" charset="0"/>
              </a:rPr>
              <a:t>GENERAL : </a:t>
            </a:r>
            <a:r>
              <a:rPr lang="en-NZ" sz="1200" dirty="0">
                <a:latin typeface="Consolas"/>
                <a:cs typeface="Consolas" panose="020B0609020204030204" pitchFamily="49" charset="0"/>
              </a:rPr>
              <a:t>REFINED</a:t>
            </a:r>
            <a:endParaRPr lang="en-NZ" sz="12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286303" y="5111219"/>
            <a:ext cx="96152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i="1" dirty="0"/>
          </a:p>
        </p:txBody>
      </p:sp>
      <p:pic>
        <p:nvPicPr>
          <p:cNvPr id="13" name="Picture 12" descr="A screenshot of a computer&#10;&#10;Description automatically generated">
            <a:extLst>
              <a:ext uri="{FF2B5EF4-FFF2-40B4-BE49-F238E27FC236}">
                <a16:creationId xmlns:a16="http://schemas.microsoft.com/office/drawing/2014/main" id="{60B3199D-BBD8-A4AE-063C-24AF636E31BD}"/>
              </a:ext>
            </a:extLst>
          </p:cNvPr>
          <p:cNvPicPr>
            <a:picLocks noChangeAspect="1"/>
          </p:cNvPicPr>
          <p:nvPr/>
        </p:nvPicPr>
        <p:blipFill>
          <a:blip r:embed="rId2"/>
          <a:stretch>
            <a:fillRect/>
          </a:stretch>
        </p:blipFill>
        <p:spPr>
          <a:xfrm>
            <a:off x="1518424" y="3176820"/>
            <a:ext cx="4360126" cy="1563726"/>
          </a:xfrm>
          <a:prstGeom prst="rect">
            <a:avLst/>
          </a:prstGeom>
        </p:spPr>
      </p:pic>
    </p:spTree>
    <p:extLst>
      <p:ext uri="{BB962C8B-B14F-4D97-AF65-F5344CB8AC3E}">
        <p14:creationId xmlns:p14="http://schemas.microsoft.com/office/powerpoint/2010/main" val="19464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F7F6F6"/>
              </a:solidFill>
            </a:endParaRPr>
          </a:p>
        </p:txBody>
      </p:sp>
      <p:sp>
        <p:nvSpPr>
          <p:cNvPr id="3" name="Rounded Rectangle 55">
            <a:extLst>
              <a:ext uri="{FF2B5EF4-FFF2-40B4-BE49-F238E27FC236}">
                <a16:creationId xmlns:a16="http://schemas.microsoft.com/office/drawing/2014/main" id="{42ECB68B-B7A7-4907-05ED-0D3D204A5B24}"/>
              </a:ext>
            </a:extLst>
          </p:cNvPr>
          <p:cNvSpPr/>
          <p:nvPr/>
        </p:nvSpPr>
        <p:spPr>
          <a:xfrm>
            <a:off x="1016508" y="1470430"/>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panose="020B0609020204030204" pitchFamily="49" charset="0"/>
                <a:cs typeface="Consolas" panose="020B0609020204030204" pitchFamily="49" charset="0"/>
              </a:rPr>
              <a:t>GENERAL : </a:t>
            </a:r>
            <a:r>
              <a:rPr lang="en-NZ" sz="1200" dirty="0">
                <a:latin typeface="Consolas" panose="020B0609020204030204" pitchFamily="49" charset="0"/>
                <a:cs typeface="Consolas" panose="020B0609020204030204" pitchFamily="49" charset="0"/>
              </a:rPr>
              <a:t>CONCEPT</a:t>
            </a: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dirty="0"/>
              <a:t>COLOUR PALETTE</a:t>
            </a:r>
          </a:p>
        </p:txBody>
      </p:sp>
      <p:sp>
        <p:nvSpPr>
          <p:cNvPr id="23" name="Rounded Rectangle 22">
            <a:extLst>
              <a:ext uri="{FF2B5EF4-FFF2-40B4-BE49-F238E27FC236}">
                <a16:creationId xmlns:a16="http://schemas.microsoft.com/office/drawing/2014/main" id="{8BC1D3FD-9EA8-EA2C-0E46-1490DD193934}"/>
              </a:ext>
            </a:extLst>
          </p:cNvPr>
          <p:cNvSpPr/>
          <p:nvPr/>
        </p:nvSpPr>
        <p:spPr>
          <a:xfrm>
            <a:off x="6440481" y="4052857"/>
            <a:ext cx="4636538" cy="2336751"/>
          </a:xfrm>
          <a:prstGeom prst="round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7D29171-117A-98E2-63B2-BB789CB9DC0A}"/>
              </a:ext>
            </a:extLst>
          </p:cNvPr>
          <p:cNvSpPr/>
          <p:nvPr/>
        </p:nvSpPr>
        <p:spPr>
          <a:xfrm>
            <a:off x="6440480" y="1550179"/>
            <a:ext cx="4636538" cy="2336751"/>
          </a:xfrm>
          <a:prstGeom prst="round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B55893E-18E8-0A11-CE0C-F886AF3C1AA7}"/>
              </a:ext>
            </a:extLst>
          </p:cNvPr>
          <p:cNvSpPr/>
          <p:nvPr/>
        </p:nvSpPr>
        <p:spPr>
          <a:xfrm>
            <a:off x="1155087" y="1552881"/>
            <a:ext cx="4636538" cy="2336751"/>
          </a:xfrm>
          <a:prstGeom prst="round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7FDAF72-A21E-B84B-281F-CF26EFD7B855}"/>
              </a:ext>
            </a:extLst>
          </p:cNvPr>
          <p:cNvSpPr/>
          <p:nvPr/>
        </p:nvSpPr>
        <p:spPr>
          <a:xfrm>
            <a:off x="1155087" y="4056758"/>
            <a:ext cx="4636538" cy="2336751"/>
          </a:xfrm>
          <a:prstGeom prst="round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677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dirty="0">
              <a:solidFill>
                <a:srgbClr val="F7F6F6"/>
              </a:solidFill>
            </a:endParaRPr>
          </a:p>
        </p:txBody>
      </p:sp>
      <p:sp>
        <p:nvSpPr>
          <p:cNvPr id="4" name="Rectangle: Rounded Corners 3">
            <a:extLst>
              <a:ext uri="{FF2B5EF4-FFF2-40B4-BE49-F238E27FC236}">
                <a16:creationId xmlns:a16="http://schemas.microsoft.com/office/drawing/2014/main" id="{4AE6C6C1-97B2-A428-A0F3-C0B4A8DC670D}"/>
              </a:ext>
            </a:extLst>
          </p:cNvPr>
          <p:cNvSpPr/>
          <p:nvPr/>
        </p:nvSpPr>
        <p:spPr>
          <a:xfrm>
            <a:off x="2857500" y="1984292"/>
            <a:ext cx="8317992" cy="4325067"/>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WEBSITE DESIGN</a:t>
            </a:r>
          </a:p>
          <a:p>
            <a:pPr algn="r"/>
            <a:r>
              <a:rPr lang="en-NZ" sz="1200" b="0" dirty="0">
                <a:latin typeface="Consolas"/>
                <a:cs typeface="Consolas" panose="020B0609020204030204" pitchFamily="49" charset="0"/>
              </a:rPr>
              <a:t>GENERAL : </a:t>
            </a:r>
            <a:r>
              <a:rPr lang="en-NZ" sz="1200" dirty="0">
                <a:latin typeface="Consolas"/>
                <a:cs typeface="Consolas" panose="020B0609020204030204" pitchFamily="49" charset="0"/>
              </a:rPr>
              <a:t>REFINED</a:t>
            </a:r>
            <a:endParaRPr lang="en-NZ" sz="1200" dirty="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dirty="0"/>
              <a:t>COLOUR PALETTE</a:t>
            </a:r>
          </a:p>
        </p:txBody>
      </p:sp>
      <p:sp>
        <p:nvSpPr>
          <p:cNvPr id="6" name="Rounded Rectangle 55">
            <a:extLst>
              <a:ext uri="{FF2B5EF4-FFF2-40B4-BE49-F238E27FC236}">
                <a16:creationId xmlns:a16="http://schemas.microsoft.com/office/drawing/2014/main" id="{06B3B7CB-BF77-51D0-8A09-95C2B7BE805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937140" y="1723608"/>
            <a:ext cx="8317992" cy="4325067"/>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NZ"/>
              <a:t>AS91906 - Use complex programming techniques to develop a computer program</a:t>
            </a:r>
          </a:p>
        </p:txBody>
      </p:sp>
      <p:graphicFrame>
        <p:nvGraphicFramePr>
          <p:cNvPr id="4" name="Table 3">
            <a:extLst>
              <a:ext uri="{FF2B5EF4-FFF2-40B4-BE49-F238E27FC236}">
                <a16:creationId xmlns:a16="http://schemas.microsoft.com/office/drawing/2014/main" id="{57DC309C-123F-4415-8171-CDB21741F551}"/>
              </a:ext>
            </a:extLst>
          </p:cNvPr>
          <p:cNvGraphicFramePr>
            <a:graphicFrameLocks noGrp="1"/>
          </p:cNvGraphicFramePr>
          <p:nvPr>
            <p:extLst>
              <p:ext uri="{D42A27DB-BD31-4B8C-83A1-F6EECF244321}">
                <p14:modId xmlns:p14="http://schemas.microsoft.com/office/powerpoint/2010/main" val="2913718407"/>
              </p:ext>
            </p:extLst>
          </p:nvPr>
        </p:nvGraphicFramePr>
        <p:xfrm>
          <a:off x="2287771" y="4252420"/>
          <a:ext cx="7617203" cy="1468073"/>
        </p:xfrm>
        <a:graphic>
          <a:graphicData uri="http://schemas.openxmlformats.org/drawingml/2006/table">
            <a:tbl>
              <a:tblPr>
                <a:tableStyleId>{5C22544A-7EE6-4342-B048-85BDC9FD1C3A}</a:tableStyleId>
              </a:tblPr>
              <a:tblGrid>
                <a:gridCol w="2460594">
                  <a:extLst>
                    <a:ext uri="{9D8B030D-6E8A-4147-A177-3AD203B41FA5}">
                      <a16:colId xmlns:a16="http://schemas.microsoft.com/office/drawing/2014/main" val="1423301778"/>
                    </a:ext>
                  </a:extLst>
                </a:gridCol>
                <a:gridCol w="2569250">
                  <a:extLst>
                    <a:ext uri="{9D8B030D-6E8A-4147-A177-3AD203B41FA5}">
                      <a16:colId xmlns:a16="http://schemas.microsoft.com/office/drawing/2014/main" val="3308028619"/>
                    </a:ext>
                  </a:extLst>
                </a:gridCol>
                <a:gridCol w="2587359">
                  <a:extLst>
                    <a:ext uri="{9D8B030D-6E8A-4147-A177-3AD203B41FA5}">
                      <a16:colId xmlns:a16="http://schemas.microsoft.com/office/drawing/2014/main" val="2214946690"/>
                    </a:ext>
                  </a:extLst>
                </a:gridCol>
              </a:tblGrid>
              <a:tr h="293614">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Excellence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089653964"/>
                  </a:ext>
                </a:extLst>
              </a:tr>
              <a:tr h="1174459">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 computer program.</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an informed computer program.</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 refined computer program.</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2163028381"/>
                  </a:ext>
                </a:extLst>
              </a:tr>
            </a:tbl>
          </a:graphicData>
        </a:graphic>
      </p:graphicFrame>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SITE MAP</a:t>
            </a:r>
          </a:p>
          <a:p>
            <a:pPr algn="r"/>
            <a:r>
              <a:rPr lang="en-NZ" sz="1200" b="0" dirty="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dirty="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Consolas" panose="020B0609020204030204" pitchFamily="49" charset="0"/>
                  <a:cs typeface="Consolas" panose="020B0609020204030204" pitchFamily="49" charset="0"/>
                </a:rPr>
                <a:t>LOGOUT </a:t>
              </a:r>
            </a:p>
            <a:p>
              <a:pPr algn="ctr"/>
              <a:r>
                <a:rPr lang="en-US" sz="900" dirty="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8262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C4F5BED-AA3B-8B29-69DF-8555F4344CFD}"/>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DATABASE</a:t>
            </a:r>
          </a:p>
          <a:p>
            <a:pPr algn="r"/>
            <a:r>
              <a:rPr lang="en-NZ" sz="1200" b="0" dirty="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dirty="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2"/>
          <a:stretch>
            <a:fillRect/>
          </a:stretch>
        </p:blipFill>
        <p:spPr>
          <a:xfrm>
            <a:off x="1787961" y="1771135"/>
            <a:ext cx="8613273" cy="4231773"/>
          </a:xfrm>
          <a:prstGeom prst="rect">
            <a:avLst/>
          </a:prstGeom>
        </p:spPr>
      </p:pic>
      <p:pic>
        <p:nvPicPr>
          <p:cNvPr id="4" name="Picture 3" descr="A diagram of a line&#10;&#10;Description automatically generated">
            <a:extLst>
              <a:ext uri="{FF2B5EF4-FFF2-40B4-BE49-F238E27FC236}">
                <a16:creationId xmlns:a16="http://schemas.microsoft.com/office/drawing/2014/main" id="{04BEC02C-4BFE-44CA-3A89-91636253E375}"/>
              </a:ext>
            </a:extLst>
          </p:cNvPr>
          <p:cNvPicPr>
            <a:picLocks noChangeAspect="1"/>
          </p:cNvPicPr>
          <p:nvPr/>
        </p:nvPicPr>
        <p:blipFill>
          <a:blip r:embed="rId3"/>
          <a:stretch>
            <a:fillRect/>
          </a:stretch>
        </p:blipFill>
        <p:spPr>
          <a:xfrm>
            <a:off x="11383537" y="1191043"/>
            <a:ext cx="9320561" cy="4801158"/>
          </a:xfrm>
          <a:prstGeom prst="rect">
            <a:avLst/>
          </a:prstGeom>
        </p:spPr>
      </p:pic>
    </p:spTree>
    <p:extLst>
      <p:ext uri="{BB962C8B-B14F-4D97-AF65-F5344CB8AC3E}">
        <p14:creationId xmlns:p14="http://schemas.microsoft.com/office/powerpoint/2010/main" val="410725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8217556" y="1715532"/>
            <a:ext cx="2957935" cy="4593828"/>
          </a:xfrm>
        </p:spPr>
        <p:txBody>
          <a:bodyPr vert="horz" lIns="91440" tIns="45720" rIns="91440" bIns="45720" rtlCol="0" anchor="t">
            <a:normAutofit/>
          </a:bodyPr>
          <a:lstStyle/>
          <a:p>
            <a:r>
              <a:rPr lang="en-NZ" dirty="0"/>
              <a:t>Page/Form design Drawings (duplicate as required). Design drawings for </a:t>
            </a:r>
            <a:r>
              <a:rPr lang="en-NZ" b="1" u="sng" dirty="0"/>
              <a:t>each</a:t>
            </a:r>
            <a:r>
              <a:rPr lang="en-NZ" dirty="0"/>
              <a:t> of your pages</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 : </a:t>
            </a:r>
            <a:r>
              <a:rPr lang="en-NZ" sz="1200" dirty="0">
                <a:latin typeface="Consolas"/>
                <a:cs typeface="Consolas" panose="020B0609020204030204" pitchFamily="49" charset="0"/>
              </a:rPr>
              <a:t>PAGES</a:t>
            </a:r>
          </a:p>
          <a:p>
            <a:pPr algn="r"/>
            <a:r>
              <a:rPr lang="en-NZ" sz="1200" b="0" dirty="0">
                <a:latin typeface="Consolas"/>
                <a:cs typeface="Consolas" panose="020B0609020204030204" pitchFamily="49" charset="0"/>
              </a:rPr>
              <a:t>CONCEPT</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019871" y="621631"/>
            <a:ext cx="4775951" cy="5624764"/>
          </a:xfrm>
          <a:prstGeom prst="rect">
            <a:avLst/>
          </a:prstGeom>
        </p:spPr>
      </p:pic>
    </p:spTree>
    <p:extLst>
      <p:ext uri="{BB962C8B-B14F-4D97-AF65-F5344CB8AC3E}">
        <p14:creationId xmlns:p14="http://schemas.microsoft.com/office/powerpoint/2010/main" val="246206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lstStyle/>
          <a:p>
            <a:pPr marL="0" indent="0">
              <a:buNone/>
            </a:pPr>
            <a:r>
              <a:rPr lang="en-NZ" sz="2000"/>
              <a:t>How are you going test your program</a:t>
            </a:r>
          </a:p>
          <a:p>
            <a:pPr lvl="0"/>
            <a:r>
              <a:rPr lang="en-NZ" sz="2000"/>
              <a:t>to ensure it functions correctly</a:t>
            </a:r>
            <a:endParaRPr lang="en-NZ" sz="2000">
              <a:effectLst/>
            </a:endParaRPr>
          </a:p>
          <a:p>
            <a:pPr lvl="0"/>
            <a:r>
              <a:rPr lang="en-NZ" sz="2000"/>
              <a:t>That the python code is PEP8 compliant</a:t>
            </a:r>
            <a:endParaRPr lang="en-NZ" sz="2000">
              <a:effectLst/>
            </a:endParaRPr>
          </a:p>
          <a:p>
            <a:pPr lvl="0"/>
            <a:r>
              <a:rPr lang="en-NZ" sz="2000"/>
              <a:t>for validation and error correction</a:t>
            </a:r>
          </a:p>
          <a:p>
            <a:pPr lvl="0"/>
            <a:r>
              <a:rPr lang="en-NZ" sz="2000"/>
              <a:t>Is well structured </a:t>
            </a:r>
            <a:endParaRPr lang="en-NZ" sz="2000">
              <a:effectLst/>
            </a:endParaRPr>
          </a:p>
          <a:p>
            <a:pPr lvl="0"/>
            <a:r>
              <a:rPr lang="en-NZ" sz="2000"/>
              <a:t>Is flexible and robust</a:t>
            </a:r>
          </a:p>
          <a:p>
            <a:pPr lvl="0"/>
            <a:r>
              <a:rPr lang="en-US" sz="2000"/>
              <a:t>C</a:t>
            </a:r>
            <a:r>
              <a:rPr lang="en-NZ" sz="2000" err="1"/>
              <a:t>omprehensively</a:t>
            </a:r>
            <a:r>
              <a:rPr lang="en-NZ" sz="2000"/>
              <a:t> tested and debugged</a:t>
            </a:r>
          </a:p>
          <a:p>
            <a:pPr marL="0" indent="0">
              <a:buNone/>
            </a:pPr>
            <a:endParaRPr lang="en-NZ"/>
          </a:p>
        </p:txBody>
      </p:sp>
    </p:spTree>
    <p:extLst>
      <p:ext uri="{BB962C8B-B14F-4D97-AF65-F5344CB8AC3E}">
        <p14:creationId xmlns:p14="http://schemas.microsoft.com/office/powerpoint/2010/main" val="2873264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CLIENT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dirty="0"/>
              <a:t>Describe how the chosen tools and techniques to develop the website were appropriate for the purpose and end users. </a:t>
            </a:r>
          </a:p>
        </p:txBody>
      </p:sp>
    </p:spTree>
    <p:extLst>
      <p:ext uri="{BB962C8B-B14F-4D97-AF65-F5344CB8AC3E}">
        <p14:creationId xmlns:p14="http://schemas.microsoft.com/office/powerpoint/2010/main" val="115779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STAKEHOLDER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dirty="0"/>
              <a:t>Describe how the chosen tools and techniques to develop the website were appropriate for the purpose and end users. </a:t>
            </a:r>
          </a:p>
        </p:txBody>
      </p:sp>
    </p:spTree>
    <p:extLst>
      <p:ext uri="{BB962C8B-B14F-4D97-AF65-F5344CB8AC3E}">
        <p14:creationId xmlns:p14="http://schemas.microsoft.com/office/powerpoint/2010/main" val="4124574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END 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dirty="0"/>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2000"/>
              <a:t>Show how you have used iterative improvement throughout the design, development and testing process to produce a high-quality outcome. (through providing screenshots/a screencast) </a:t>
            </a:r>
          </a:p>
        </p:txBody>
      </p:sp>
    </p:spTree>
    <p:extLst>
      <p:ext uri="{BB962C8B-B14F-4D97-AF65-F5344CB8AC3E}">
        <p14:creationId xmlns:p14="http://schemas.microsoft.com/office/powerpoint/2010/main" val="2562898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2000"/>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7" name="Title 1">
            <a:extLst>
              <a:ext uri="{FF2B5EF4-FFF2-40B4-BE49-F238E27FC236}">
                <a16:creationId xmlns:a16="http://schemas.microsoft.com/office/drawing/2014/main" id="{791ABA49-2BDF-8428-E883-00B668C44197}"/>
              </a:ext>
            </a:extLst>
          </p:cNvPr>
          <p:cNvSpPr txBox="1">
            <a:spLocks/>
          </p:cNvSpPr>
          <p:nvPr/>
        </p:nvSpPr>
        <p:spPr>
          <a:xfrm rot="5400000">
            <a:off x="-2499963" y="2795315"/>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PRIVACY</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01</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USABILITY</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IMPLICATION 02</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dirty="0"/>
              <a:t>SUSTAINABILITY &amp; FUTURE PROOFING</a:t>
            </a:r>
            <a:endParaRPr lang="en-US" dirty="0"/>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2000"/>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IMPLICATION 03</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141035" y="638641"/>
            <a:ext cx="4770754" cy="5524702"/>
          </a:xfrm>
        </p:spPr>
        <p:txBody>
          <a:bodyPr vert="horz" lIns="0" tIns="45720" rIns="0" bIns="45720" rtlCol="0" anchor="t">
            <a:normAutofit/>
          </a:bodyPr>
          <a:lstStyle/>
          <a:p>
            <a:pPr marL="0" indent="0" algn="just">
              <a:buNone/>
            </a:pPr>
            <a:r>
              <a:rPr lang="en-NZ" sz="1600" dirty="0">
                <a:solidFill>
                  <a:schemeClr val="bg1"/>
                </a:solidFill>
                <a:cs typeface="Calibri"/>
              </a:rPr>
              <a:t>On The Left is a few examples that are on my kanban boards for each sub-component.</a:t>
            </a:r>
          </a:p>
          <a:p>
            <a:pPr marL="0" indent="0" algn="just">
              <a:buNone/>
            </a:pPr>
            <a:r>
              <a:rPr lang="en-NZ" sz="1600" dirty="0">
                <a:solidFill>
                  <a:schemeClr val="bg1"/>
                </a:solidFill>
                <a:cs typeface="Calibri"/>
              </a:rPr>
              <a:t>Use kanban board to manage my digital outcome in segments. Here I can publish into Git so I can always revert to a safe checkpoint as a failsafe.</a:t>
            </a:r>
            <a:endParaRPr lang="en-NZ" dirty="0">
              <a:solidFill>
                <a:schemeClr val="bg1"/>
              </a:solidFill>
            </a:endParaRPr>
          </a:p>
          <a:p>
            <a:pPr marL="0" indent="0" algn="just">
              <a:buNone/>
            </a:pPr>
            <a:r>
              <a:rPr lang="en-NZ" sz="1600" dirty="0">
                <a:solidFill>
                  <a:schemeClr val="bg1"/>
                </a:solidFill>
                <a:cs typeface="Calibri"/>
              </a:rPr>
              <a:t>Define checkpoints and requirements to progress through my digital outcome</a:t>
            </a:r>
          </a:p>
          <a:p>
            <a:pPr marL="0" indent="0" algn="just">
              <a:buNone/>
            </a:pPr>
            <a:r>
              <a:rPr lang="en-NZ" sz="1600" dirty="0">
                <a:solidFill>
                  <a:schemeClr val="bg1"/>
                </a:solidFill>
                <a:cs typeface="Calibri"/>
              </a:rPr>
              <a:t>Develop the front page</a:t>
            </a:r>
          </a:p>
          <a:p>
            <a:pPr marL="0" indent="0" algn="just">
              <a:buNone/>
            </a:pPr>
            <a:r>
              <a:rPr lang="en-NZ" sz="1600" dirty="0">
                <a:solidFill>
                  <a:schemeClr val="bg1"/>
                </a:solidFill>
                <a:cs typeface="Calibri"/>
              </a:rPr>
              <a:t>Testing</a:t>
            </a:r>
          </a:p>
          <a:p>
            <a:pPr marL="0" indent="0" algn="just">
              <a:buNone/>
            </a:pPr>
            <a:r>
              <a:rPr lang="en-NZ" sz="1600" dirty="0">
                <a:solidFill>
                  <a:schemeClr val="bg1"/>
                </a:solidFill>
                <a:cs typeface="Calibri"/>
              </a:rPr>
              <a:t>Develop the back-end aspect</a:t>
            </a:r>
          </a:p>
          <a:p>
            <a:pPr marL="0" indent="0" algn="just">
              <a:buNone/>
            </a:pPr>
            <a:r>
              <a:rPr lang="en-NZ" sz="1600" dirty="0">
                <a:solidFill>
                  <a:schemeClr val="bg1"/>
                </a:solidFill>
                <a:cs typeface="Calibri"/>
              </a:rPr>
              <a:t>Testing with dummy cards</a:t>
            </a:r>
          </a:p>
          <a:p>
            <a:pPr marL="0" indent="0" algn="just">
              <a:buNone/>
            </a:pPr>
            <a:r>
              <a:rPr lang="en-NZ" sz="1600" dirty="0">
                <a:solidFill>
                  <a:schemeClr val="bg1"/>
                </a:solidFill>
                <a:cs typeface="Calibri"/>
              </a:rPr>
              <a:t>Feedback from client and end users</a:t>
            </a:r>
          </a:p>
          <a:p>
            <a:pPr marL="0" indent="0" algn="just">
              <a:buNone/>
            </a:pPr>
            <a:r>
              <a:rPr lang="en-NZ" sz="1600" dirty="0">
                <a:solidFill>
                  <a:schemeClr val="bg1"/>
                </a:solidFill>
                <a:cs typeface="Calibri"/>
              </a:rPr>
              <a:t>Release to the cafeteria department for use</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3" name="Title 1">
            <a:extLst>
              <a:ext uri="{FF2B5EF4-FFF2-40B4-BE49-F238E27FC236}">
                <a16:creationId xmlns:a16="http://schemas.microsoft.com/office/drawing/2014/main" id="{33B881B9-F9C7-0702-B5A2-F2333B840467}"/>
              </a:ext>
            </a:extLst>
          </p:cNvPr>
          <p:cNvSpPr txBox="1">
            <a:spLocks/>
          </p:cNvSpPr>
          <p:nvPr/>
        </p:nvSpPr>
        <p:spPr>
          <a:xfrm rot="5400000">
            <a:off x="-2499963" y="2795315"/>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a:ea typeface="+mn-lt"/>
                <a:cs typeface="+mn-lt"/>
              </a:rPr>
              <a:t>Cafeteria website: Ordering stuff on the menu through a points-based system. Users can also apply as a student barista on lunchtime duty.</a:t>
            </a:r>
            <a:endParaRPr lang="en-US">
              <a:ea typeface="+mn-lt"/>
              <a:cs typeface="+mn-lt"/>
            </a:endParaRPr>
          </a:p>
          <a:p>
            <a:pPr marL="0" indent="0" algn="just">
              <a:buNone/>
            </a:pPr>
            <a:endParaRPr lang="en-NZ">
              <a:ea typeface="+mn-lt"/>
              <a:cs typeface="+mn-lt"/>
            </a:endParaRPr>
          </a:p>
          <a:p>
            <a:pPr marL="0" indent="0" algn="just">
              <a:buFont typeface="Arial" panose="020B0604020202020204" pitchFamily="34" charset="0"/>
              <a:buNone/>
            </a:pPr>
            <a:endParaRPr lang="en-NZ"/>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a:ea typeface="+mn-lt"/>
                <a:cs typeface="+mn-lt"/>
              </a:rPr>
              <a:t>My digital outcome is only available to Sancta Maria College students and staff. Any user outside of the campus will not be suited for them as Compass Cafe only exists to increase quality of life for fellow students, which is why I plan to make Compass Cafe slightly more interactive than its current state.</a:t>
            </a:r>
          </a:p>
          <a:p>
            <a:pPr marL="0" indent="0" algn="just">
              <a:buNone/>
            </a:pPr>
            <a:r>
              <a:rPr lang="en-NZ">
                <a:ea typeface="+mn-lt"/>
                <a:cs typeface="+mn-lt"/>
              </a:rPr>
              <a:t>All students are welcome to view the menu.</a:t>
            </a:r>
          </a:p>
          <a:p>
            <a:pPr marL="0" indent="0" algn="just">
              <a:buNone/>
            </a:pPr>
            <a:r>
              <a:rPr lang="en-NZ">
                <a:ea typeface="+mn-lt"/>
                <a:cs typeface="+mn-lt"/>
              </a:rPr>
              <a:t>Barista duty applications are exclusive to seniors (year 12-13) to run the cafeteria on those lunchtimes. There could be exceptions of year 11s welcome to be aa </a:t>
            </a:r>
            <a:r>
              <a:rPr lang="en-NZ" err="1">
                <a:ea typeface="+mn-lt"/>
                <a:cs typeface="+mn-lt"/>
              </a:rPr>
              <a:t>partof</a:t>
            </a:r>
            <a:r>
              <a:rPr lang="en-NZ">
                <a:ea typeface="+mn-lt"/>
                <a:cs typeface="+mn-lt"/>
              </a:rPr>
              <a:t> the lunchtime duties.</a:t>
            </a:r>
            <a:endParaRPr lang="en-NZ"/>
          </a:p>
          <a:p>
            <a:pPr marL="0" indent="0" algn="just">
              <a:buFont typeface="Arial" panose="020B0604020202020204" pitchFamily="34" charset="0"/>
              <a:buNone/>
            </a:pPr>
            <a:endParaRPr lang="en-NZ"/>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a:cs typeface="Calibri"/>
              </a:rPr>
              <a:t>What are the specifications of your project (must haves). You can add to these as you develop your project.</a:t>
            </a:r>
          </a:p>
          <a:p>
            <a:pPr marL="0" indent="0">
              <a:buNone/>
            </a:pPr>
            <a:r>
              <a:rPr lang="en-US">
                <a:cs typeface="Calibri"/>
              </a:rPr>
              <a:t>From Client + Stakeholders</a:t>
            </a:r>
          </a:p>
          <a:p>
            <a:pPr marL="342900" indent="-342900">
              <a:buFont typeface="Calibri" panose="020B0604020202020204" pitchFamily="34" charset="0"/>
              <a:buChar char="-"/>
            </a:pPr>
            <a:r>
              <a:rPr lang="en-US">
                <a:cs typeface="Calibri"/>
              </a:rPr>
              <a:t>Working database with safe payment integration</a:t>
            </a:r>
          </a:p>
          <a:p>
            <a:pPr marL="0" indent="0">
              <a:buNone/>
            </a:pPr>
            <a:r>
              <a:rPr lang="en-US">
                <a:cs typeface="Calibri"/>
              </a:rPr>
              <a:t>From Users</a:t>
            </a:r>
          </a:p>
          <a:p>
            <a:pPr marL="342900" indent="-342900">
              <a:buFont typeface="Calibri" panose="020B0604020202020204" pitchFamily="34" charset="0"/>
              <a:buChar char="-"/>
            </a:pPr>
            <a:r>
              <a:rPr lang="en-US">
                <a:cs typeface="Calibri"/>
              </a:rPr>
              <a:t>Easy user interface – not difficult to operate the admin panel, or sign up for the barista roster</a:t>
            </a:r>
          </a:p>
        </p:txBody>
      </p:sp>
    </p:spTree>
    <p:extLst>
      <p:ext uri="{BB962C8B-B14F-4D97-AF65-F5344CB8AC3E}">
        <p14:creationId xmlns:p14="http://schemas.microsoft.com/office/powerpoint/2010/main" val="411786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PRIVACY</a:t>
            </a:r>
            <a:endParaRPr lang="en-US" sz="3000" dirty="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800" dirty="0">
                <a:ea typeface="+mn-lt"/>
                <a:cs typeface="+mn-lt"/>
              </a:rPr>
              <a:t>The website is only intended for Sancta Maria College's cafeteria as a bridge between students and the school's facilities - payment information is linked, hence funds will be paid to the department. This means that my target audience is only limited to Sancta Maria College and no other users outside of this circle. To protect the students' privacy, their details will not be needed other than school credentials and real name as part of the process for handing out coffees to the right person or signing up as a barista during lunch hours. This means that anything happening within school only occurs in school and data is not compromised, especially from external factors. It could be that I should only be using student IDs as usernames so that people can be identified as is without being known to the general users. As for the payment factor of my website, I will be using Stripe as the payment processing platform and with the help of trusted school cashier to process these payments without compromising banking info and leadmuch financial or personal negative implications.</a:t>
            </a:r>
            <a:endParaRPr lang="en-US" sz="1800" dirty="0">
              <a:ea typeface="+mn-lt"/>
              <a:cs typeface="+mn-lt"/>
            </a:endParaRP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01</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1089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800" dirty="0"/>
              <a:t>It is important to consider usability as an implication for my digital outcome. Having to run the administrative aspect of the cafeteria through my digital outcome means that I will have to design layouts and sitemaps in a way that is engaging and intuitive to my client, and specific stakeholders and users who will be running it. This moreover is not limited to the admins, as users will also need to be guided in the right areas of the website, ensuring things go well so that they do not end up doing something mistakenly, i.e: accidentally buying the wrong drink or unintentionally signing up as a barista. This can be done by implementing features such as an easy-to-follow navigation bar or putting emphasis on interactable elements (also applies to admin panel). It should be addressed as such so that users can easily navigate the sitemap efficiently and without a manual, and admins can easily deal with database entries - all of which must be designed thoughtfully and simply.</a:t>
            </a:r>
          </a:p>
          <a:p>
            <a:pPr marL="0" indent="0" algn="just">
              <a:buNone/>
            </a:pPr>
            <a:endParaRPr lang="en-NZ" sz="1800" dirty="0"/>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panose="020B0609020204030204" pitchFamily="49" charset="0"/>
                <a:cs typeface="Consolas" panose="020B0609020204030204" pitchFamily="49" charset="0"/>
              </a:rPr>
              <a:t>IMPLICATION 02</a:t>
            </a:r>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TotalTime>
  <Words>1148</Words>
  <Application>Microsoft Office PowerPoint</Application>
  <PresentationFormat>Widescreen</PresentationFormat>
  <Paragraphs>157</Paragraphs>
  <Slides>36</Slides>
  <Notes>7</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VanillaVTI</vt:lpstr>
      <vt:lpstr>AS91903 – USE COMPLEX TECHNIQUES TO DEVELOP A DIGITAL MEDIA OUTCOME</vt:lpstr>
      <vt:lpstr>AS91906 - Use complex programming techniques to develop a computer program</vt:lpstr>
      <vt:lpstr>PowerPoint Presentation</vt:lpstr>
      <vt:lpstr>PowerPoint Presentation</vt:lpstr>
      <vt:lpstr>PURPOSE</vt:lpstr>
      <vt:lpstr>TARGET AUDIENCE</vt:lpstr>
      <vt:lpstr>INITIAL SPECIFICATIONS</vt:lpstr>
      <vt:lpstr>PRIVACY</vt:lpstr>
      <vt:lpstr>USABILITY</vt:lpstr>
      <vt:lpstr>SUSTAINABILITY &amp; FUTURE PROOFING</vt:lpstr>
      <vt:lpstr>UX PRINCIPLES</vt:lpstr>
      <vt:lpstr>PowerPoint Presentation</vt:lpstr>
      <vt:lpstr>RELEVANT CONVENTIONS</vt:lpstr>
      <vt:lpstr>RELEVANT CONVENTIONS</vt:lpstr>
      <vt:lpstr>PowerPoint Presentation</vt:lpstr>
      <vt:lpstr>FONTS</vt:lpstr>
      <vt:lpstr>FONTS</vt:lpstr>
      <vt:lpstr>COLOUR PALETTE</vt:lpstr>
      <vt:lpstr>COLOUR PALETTE</vt:lpstr>
      <vt:lpstr>SITEMAP DESIGN</vt:lpstr>
      <vt:lpstr>DATABASE DESIGN</vt:lpstr>
      <vt:lpstr>PowerPoint Presentation</vt:lpstr>
      <vt:lpstr>TEST PLAN</vt:lpstr>
      <vt:lpstr>TEST RESULTS</vt:lpstr>
      <vt:lpstr>CLIENT REQUIREMENTS</vt:lpstr>
      <vt:lpstr>STAKEHOLDER REQUIREMENTS</vt:lpstr>
      <vt:lpstr>END USER REQUIREMENTS</vt:lpstr>
      <vt:lpstr>ITERATIVE IMPROVEMENT</vt:lpstr>
      <vt:lpstr>VERSION CONTROL</vt:lpstr>
      <vt:lpstr>GITHUB COMMITS</vt:lpstr>
      <vt:lpstr>ADDRESSING RELEVANT IMPLICATIONS</vt:lpstr>
      <vt:lpstr>PRIVACY</vt:lpstr>
      <vt:lpstr>USABILITY</vt:lpstr>
      <vt:lpstr>SUSTAINABILITY &amp; FUTURE PROOFING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Joaquin Gaw</cp:lastModifiedBy>
  <cp:revision>285</cp:revision>
  <dcterms:created xsi:type="dcterms:W3CDTF">2020-06-21T21:35:37Z</dcterms:created>
  <dcterms:modified xsi:type="dcterms:W3CDTF">2024-07-12T08:48:49Z</dcterms:modified>
</cp:coreProperties>
</file>